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65" r:id="rId3"/>
    <p:sldId id="282" r:id="rId4"/>
    <p:sldId id="286" r:id="rId5"/>
    <p:sldId id="267" r:id="rId6"/>
    <p:sldId id="283" r:id="rId7"/>
    <p:sldId id="276" r:id="rId8"/>
    <p:sldId id="266" r:id="rId9"/>
    <p:sldId id="284" r:id="rId10"/>
    <p:sldId id="274" r:id="rId11"/>
    <p:sldId id="259" r:id="rId12"/>
    <p:sldId id="262" r:id="rId13"/>
    <p:sldId id="271" r:id="rId14"/>
    <p:sldId id="260" r:id="rId15"/>
    <p:sldId id="261" r:id="rId16"/>
    <p:sldId id="269" r:id="rId17"/>
    <p:sldId id="264" r:id="rId18"/>
    <p:sldId id="270" r:id="rId19"/>
    <p:sldId id="275" r:id="rId20"/>
    <p:sldId id="285" r:id="rId21"/>
    <p:sldId id="277" r:id="rId22"/>
    <p:sldId id="279" r:id="rId23"/>
    <p:sldId id="280"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04" autoAdjust="0"/>
    <p:restoredTop sz="94123" autoAdjust="0"/>
  </p:normalViewPr>
  <p:slideViewPr>
    <p:cSldViewPr snapToGrid="0">
      <p:cViewPr varScale="1">
        <p:scale>
          <a:sx n="109" d="100"/>
          <a:sy n="109" d="100"/>
        </p:scale>
        <p:origin x="1362" y="114"/>
      </p:cViewPr>
      <p:guideLst>
        <p:guide orient="horz" pos="2160"/>
        <p:guide pos="2880"/>
      </p:guideLst>
    </p:cSldViewPr>
  </p:slideViewPr>
  <p:outlineViewPr>
    <p:cViewPr>
      <p:scale>
        <a:sx n="33" d="100"/>
        <a:sy n="33" d="100"/>
      </p:scale>
      <p:origin x="0" y="-3471"/>
    </p:cViewPr>
  </p:outlineViewPr>
  <p:notesTextViewPr>
    <p:cViewPr>
      <p:scale>
        <a:sx n="1" d="1"/>
        <a:sy n="1" d="1"/>
      </p:scale>
      <p:origin x="0" y="0"/>
    </p:cViewPr>
  </p:notesTextViewPr>
  <p:sorterViewPr>
    <p:cViewPr>
      <p:scale>
        <a:sx n="100" d="100"/>
        <a:sy n="100" d="100"/>
      </p:scale>
      <p:origin x="0" y="10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355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10/31/2014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165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10/31/2014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29961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10/31/2014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17165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10/31/2014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6173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10/31/2014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4215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48949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4101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3928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10/31/2014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7725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4926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10/31/2014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8761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10/31/2014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1527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10/31/2014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0600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10/31/2014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955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10/31/2014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9592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10/31/2014</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835650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mhlw.go.jp/kokoro/speciality/detail_into.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39152" y="1772530"/>
            <a:ext cx="8904848" cy="2335237"/>
          </a:xfrm>
        </p:spPr>
        <p:txBody>
          <a:bodyPr>
            <a:normAutofit fontScale="90000"/>
          </a:bodyPr>
          <a:lstStyle/>
          <a:p>
            <a:pPr algn="ctr"/>
            <a:r>
              <a:rPr kumimoji="1" lang="en-US" altLang="ja-JP" dirty="0" smtClean="0"/>
              <a:t/>
            </a:r>
            <a:br>
              <a:rPr kumimoji="1" lang="en-US" altLang="ja-JP" dirty="0" smtClean="0"/>
            </a:br>
            <a:r>
              <a:rPr lang="en-US" altLang="ja-JP" dirty="0"/>
              <a:t/>
            </a:r>
            <a:br>
              <a:rPr lang="en-US" altLang="ja-JP" dirty="0"/>
            </a:br>
            <a:r>
              <a:rPr lang="en-US" altLang="ja-JP" dirty="0" smtClean="0"/>
              <a:t/>
            </a:r>
            <a:br>
              <a:rPr lang="en-US" altLang="ja-JP" dirty="0" smtClean="0"/>
            </a:br>
            <a:r>
              <a:rPr lang="en-US" altLang="ja-JP" dirty="0"/>
              <a:t/>
            </a:r>
            <a:br>
              <a:rPr lang="en-US" altLang="ja-JP" dirty="0"/>
            </a:br>
            <a:r>
              <a:rPr kumimoji="1" lang="ja-JP" altLang="en-US" dirty="0" smtClean="0"/>
              <a:t>「統合失調症がやってきた」</a:t>
            </a:r>
            <a:r>
              <a:rPr kumimoji="1" lang="en-US" altLang="ja-JP" dirty="0" smtClean="0"/>
              <a:t/>
            </a:r>
            <a:br>
              <a:rPr kumimoji="1" lang="en-US" altLang="ja-JP" dirty="0" smtClean="0"/>
            </a:br>
            <a:r>
              <a:rPr lang="en-US" altLang="ja-JP" dirty="0" smtClean="0"/>
              <a:t>――</a:t>
            </a:r>
            <a:r>
              <a:rPr lang="ja-JP" altLang="en-US" dirty="0" smtClean="0"/>
              <a:t>芸人の闘病記分析</a:t>
            </a:r>
            <a:r>
              <a:rPr lang="en-US" altLang="ja-JP" dirty="0" smtClean="0"/>
              <a:t>――</a:t>
            </a:r>
            <a:r>
              <a:rPr kumimoji="1" lang="en-US" altLang="ja-JP" dirty="0" smtClean="0"/>
              <a:t/>
            </a:r>
            <a:br>
              <a:rPr kumimoji="1" lang="en-US" altLang="ja-JP" dirty="0" smtClean="0"/>
            </a:br>
            <a:endParaRPr kumimoji="1" lang="ja-JP" altLang="en-US" dirty="0"/>
          </a:p>
        </p:txBody>
      </p:sp>
      <p:sp>
        <p:nvSpPr>
          <p:cNvPr id="3" name="サブタイトル 2"/>
          <p:cNvSpPr>
            <a:spLocks noGrp="1"/>
          </p:cNvSpPr>
          <p:nvPr>
            <p:ph type="subTitle" idx="1"/>
          </p:nvPr>
        </p:nvSpPr>
        <p:spPr>
          <a:xfrm>
            <a:off x="1336431" y="4121836"/>
            <a:ext cx="7652824" cy="2417212"/>
          </a:xfrm>
        </p:spPr>
        <p:txBody>
          <a:bodyPr>
            <a:noAutofit/>
          </a:bodyPr>
          <a:lstStyle/>
          <a:p>
            <a:r>
              <a:rPr lang="en-US" altLang="ja-JP" sz="2400" dirty="0" smtClean="0"/>
              <a:t>NTT</a:t>
            </a:r>
            <a:r>
              <a:rPr lang="ja-JP" altLang="en-US" sz="2400" dirty="0" smtClean="0"/>
              <a:t>データ　数理システム</a:t>
            </a:r>
            <a:endParaRPr lang="en-US" altLang="ja-JP" sz="2400" dirty="0" smtClean="0"/>
          </a:p>
          <a:p>
            <a:r>
              <a:rPr kumimoji="1" lang="en-US" altLang="ja-JP" sz="2400" dirty="0" smtClean="0"/>
              <a:t>2014</a:t>
            </a:r>
            <a:r>
              <a:rPr kumimoji="1" lang="ja-JP" altLang="en-US" sz="2400" dirty="0" smtClean="0"/>
              <a:t>年度　学生研究奨励賞　提出論文</a:t>
            </a:r>
            <a:endParaRPr kumimoji="1" lang="en-US" altLang="ja-JP" sz="2400" dirty="0" smtClean="0"/>
          </a:p>
          <a:p>
            <a:pPr algn="r"/>
            <a:r>
              <a:rPr lang="ja-JP" altLang="en-US" sz="2400" dirty="0"/>
              <a:t>和光</a:t>
            </a:r>
            <a:r>
              <a:rPr lang="ja-JP" altLang="en-US" sz="2400" dirty="0" smtClean="0"/>
              <a:t>大学</a:t>
            </a:r>
            <a:endParaRPr lang="en-US" altLang="ja-JP" sz="2400" dirty="0" smtClean="0"/>
          </a:p>
          <a:p>
            <a:pPr algn="r"/>
            <a:r>
              <a:rPr kumimoji="1" lang="ja-JP" altLang="en-US" sz="2400" dirty="0"/>
              <a:t>現代</a:t>
            </a:r>
            <a:r>
              <a:rPr kumimoji="1" lang="ja-JP" altLang="en-US" sz="2400" dirty="0" smtClean="0"/>
              <a:t>人間学部心理教育学科　</a:t>
            </a:r>
            <a:r>
              <a:rPr kumimoji="1" lang="en-US" altLang="ja-JP" sz="2400" dirty="0" smtClean="0"/>
              <a:t>3</a:t>
            </a:r>
            <a:r>
              <a:rPr kumimoji="1" lang="ja-JP" altLang="en-US" sz="2400" dirty="0" smtClean="0"/>
              <a:t>年</a:t>
            </a:r>
            <a:endParaRPr kumimoji="1" lang="en-US" altLang="ja-JP" sz="2400" dirty="0" smtClean="0"/>
          </a:p>
          <a:p>
            <a:pPr algn="r"/>
            <a:r>
              <a:rPr lang="ja-JP" altLang="en-US" sz="2400" dirty="0" smtClean="0"/>
              <a:t>山口雄玄</a:t>
            </a:r>
            <a:endParaRPr kumimoji="1" lang="ja-JP" altLang="en-US" sz="2400" dirty="0"/>
          </a:p>
        </p:txBody>
      </p:sp>
    </p:spTree>
    <p:extLst>
      <p:ext uri="{BB962C8B-B14F-4D97-AF65-F5344CB8AC3E}">
        <p14:creationId xmlns:p14="http://schemas.microsoft.com/office/powerpoint/2010/main" val="19645998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全体の基礎情報</a:t>
            </a:r>
            <a:endParaRPr kumimoji="1" lang="ja-JP" altLang="en-US" dirty="0"/>
          </a:p>
        </p:txBody>
      </p:sp>
      <p:sp>
        <p:nvSpPr>
          <p:cNvPr id="3" name="コンテンツ プレースホルダー 2"/>
          <p:cNvSpPr>
            <a:spLocks noGrp="1"/>
          </p:cNvSpPr>
          <p:nvPr>
            <p:ph idx="1"/>
          </p:nvPr>
        </p:nvSpPr>
        <p:spPr>
          <a:xfrm>
            <a:off x="1740090" y="2149522"/>
            <a:ext cx="5576894" cy="3466426"/>
          </a:xfrm>
        </p:spPr>
        <p:txBody>
          <a:bodyPr>
            <a:normAutofit/>
          </a:bodyPr>
          <a:lstStyle/>
          <a:p>
            <a:pPr marL="0" indent="0">
              <a:buNone/>
            </a:pPr>
            <a:r>
              <a:rPr lang="ja-JP" altLang="en-US" sz="2800" dirty="0" smtClean="0"/>
              <a:t>総節数は</a:t>
            </a:r>
            <a:r>
              <a:rPr lang="en-US" altLang="ja-JP" sz="2800" dirty="0" smtClean="0"/>
              <a:t>23</a:t>
            </a:r>
            <a:r>
              <a:rPr lang="ja-JP" altLang="en-US" sz="2800" dirty="0" smtClean="0"/>
              <a:t>個。</a:t>
            </a:r>
            <a:endParaRPr lang="en-US" altLang="ja-JP" sz="2800" dirty="0" smtClean="0"/>
          </a:p>
          <a:p>
            <a:pPr marL="0" indent="0">
              <a:buNone/>
            </a:pPr>
            <a:r>
              <a:rPr lang="ja-JP" altLang="en-US" sz="2800" dirty="0" smtClean="0"/>
              <a:t>平均節長は</a:t>
            </a:r>
            <a:r>
              <a:rPr lang="en-US" altLang="ja-JP" sz="2800" dirty="0" smtClean="0"/>
              <a:t>2073</a:t>
            </a:r>
            <a:r>
              <a:rPr lang="ja-JP" altLang="en-US" sz="2800" dirty="0" smtClean="0"/>
              <a:t>字。</a:t>
            </a:r>
            <a:endParaRPr lang="en-US" altLang="ja-JP" sz="2800" dirty="0" smtClean="0"/>
          </a:p>
          <a:p>
            <a:pPr marL="0" indent="0">
              <a:buNone/>
            </a:pPr>
            <a:r>
              <a:rPr lang="ja-JP" altLang="en-US" sz="2800" dirty="0" smtClean="0"/>
              <a:t>総文数は、</a:t>
            </a:r>
            <a:r>
              <a:rPr lang="en-US" altLang="ja-JP" sz="2800" dirty="0" smtClean="0"/>
              <a:t>3,489</a:t>
            </a:r>
            <a:r>
              <a:rPr lang="ja-JP" altLang="en-US" sz="2800" dirty="0" smtClean="0"/>
              <a:t>字。</a:t>
            </a:r>
            <a:endParaRPr lang="en-US" altLang="ja-JP" sz="2800" dirty="0" smtClean="0"/>
          </a:p>
          <a:p>
            <a:pPr marL="0" indent="0">
              <a:buNone/>
            </a:pPr>
            <a:r>
              <a:rPr lang="ja-JP" altLang="en-US" sz="2800" dirty="0" smtClean="0"/>
              <a:t>文長は</a:t>
            </a:r>
            <a:r>
              <a:rPr lang="en-US" altLang="ja-JP" sz="2800" dirty="0" smtClean="0"/>
              <a:t>14</a:t>
            </a:r>
            <a:r>
              <a:rPr lang="ja-JP" altLang="en-US" sz="2800" dirty="0" smtClean="0"/>
              <a:t>字。</a:t>
            </a:r>
            <a:endParaRPr lang="en-US" altLang="ja-JP" sz="2800" dirty="0" smtClean="0"/>
          </a:p>
          <a:p>
            <a:pPr marL="0" indent="0">
              <a:buNone/>
            </a:pPr>
            <a:r>
              <a:rPr lang="ja-JP" altLang="en-US" sz="2800" dirty="0" smtClean="0"/>
              <a:t>延べ単語数は</a:t>
            </a:r>
            <a:r>
              <a:rPr lang="en-US" altLang="ja-JP" sz="2800" dirty="0" smtClean="0"/>
              <a:t>18,661</a:t>
            </a:r>
            <a:r>
              <a:rPr lang="ja-JP" altLang="en-US" sz="2800" dirty="0" smtClean="0"/>
              <a:t>字。</a:t>
            </a:r>
            <a:endParaRPr lang="en-US" altLang="ja-JP" sz="2800" dirty="0" smtClean="0"/>
          </a:p>
          <a:p>
            <a:pPr marL="0" indent="0">
              <a:buNone/>
            </a:pPr>
            <a:r>
              <a:rPr lang="ja-JP" altLang="en-US" sz="2800" dirty="0" smtClean="0"/>
              <a:t>単語種別数は</a:t>
            </a:r>
            <a:r>
              <a:rPr lang="en-US" altLang="ja-JP" sz="2800" dirty="0" smtClean="0"/>
              <a:t>5,186</a:t>
            </a:r>
            <a:r>
              <a:rPr lang="ja-JP" altLang="en-US" sz="2800" dirty="0" smtClean="0"/>
              <a:t>種類あった。</a:t>
            </a:r>
            <a:endParaRPr lang="en-US" altLang="ja-JP" sz="2800" dirty="0" smtClean="0"/>
          </a:p>
        </p:txBody>
      </p:sp>
    </p:spTree>
    <p:extLst>
      <p:ext uri="{BB962C8B-B14F-4D97-AF65-F5344CB8AC3E}">
        <p14:creationId xmlns:p14="http://schemas.microsoft.com/office/powerpoint/2010/main" val="2119512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単語頻度解析</a:t>
            </a:r>
            <a:endParaRPr kumimoji="1" lang="ja-JP" altLang="en-US" dirty="0"/>
          </a:p>
        </p:txBody>
      </p:sp>
      <p:pic>
        <p:nvPicPr>
          <p:cNvPr id="6" name="コンテンツ プレースホルダー 5"/>
          <p:cNvPicPr>
            <a:picLocks noGrp="1"/>
          </p:cNvPicPr>
          <p:nvPr>
            <p:ph idx="1"/>
          </p:nvPr>
        </p:nvPicPr>
        <p:blipFill>
          <a:blip r:embed="rId2"/>
          <a:stretch>
            <a:fillRect/>
          </a:stretch>
        </p:blipFill>
        <p:spPr>
          <a:xfrm>
            <a:off x="520505" y="1645920"/>
            <a:ext cx="8433166" cy="4535182"/>
          </a:xfrm>
          <a:prstGeom prst="rect">
            <a:avLst/>
          </a:prstGeom>
        </p:spPr>
      </p:pic>
    </p:spTree>
    <p:extLst>
      <p:ext uri="{BB962C8B-B14F-4D97-AF65-F5344CB8AC3E}">
        <p14:creationId xmlns:p14="http://schemas.microsoft.com/office/powerpoint/2010/main" val="25455266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単語頻度分析</a:t>
            </a:r>
            <a:endParaRPr kumimoji="1" lang="ja-JP" altLang="en-US" dirty="0"/>
          </a:p>
        </p:txBody>
      </p:sp>
      <p:sp>
        <p:nvSpPr>
          <p:cNvPr id="3" name="コンテンツ プレースホルダー 2"/>
          <p:cNvSpPr>
            <a:spLocks noGrp="1"/>
          </p:cNvSpPr>
          <p:nvPr>
            <p:ph idx="1"/>
          </p:nvPr>
        </p:nvSpPr>
        <p:spPr>
          <a:xfrm>
            <a:off x="1237957" y="1835624"/>
            <a:ext cx="7100825" cy="4016536"/>
          </a:xfrm>
        </p:spPr>
        <p:txBody>
          <a:bodyPr>
            <a:normAutofit/>
          </a:bodyPr>
          <a:lstStyle/>
          <a:p>
            <a:r>
              <a:rPr kumimoji="1" lang="ja-JP" altLang="en-US" sz="2400" dirty="0" smtClean="0"/>
              <a:t>相方であるキックさんという単語が第１章の「統合失調症の発症」以外では</a:t>
            </a:r>
            <a:r>
              <a:rPr lang="ja-JP" altLang="en-US" sz="2400" dirty="0"/>
              <a:t>すべて</a:t>
            </a:r>
            <a:r>
              <a:rPr lang="ja-JP" altLang="en-US" sz="2400" dirty="0" smtClean="0"/>
              <a:t>の章で多く出て来ており、</a:t>
            </a:r>
            <a:r>
              <a:rPr lang="en-US" altLang="ja-JP" sz="2400" dirty="0" smtClean="0"/>
              <a:t>139</a:t>
            </a:r>
            <a:r>
              <a:rPr lang="ja-JP" altLang="en-US" sz="2400" dirty="0" smtClean="0"/>
              <a:t>回でている。</a:t>
            </a:r>
            <a:endParaRPr lang="en-US" altLang="ja-JP" sz="2400" dirty="0" smtClean="0"/>
          </a:p>
          <a:p>
            <a:r>
              <a:rPr lang="ja-JP" altLang="en-US" sz="2400" dirty="0"/>
              <a:t>すべて</a:t>
            </a:r>
            <a:r>
              <a:rPr lang="ja-JP" altLang="en-US" sz="2400" dirty="0" smtClean="0"/>
              <a:t>の章でバランスよく出てきているのは「薬」という単語で合計</a:t>
            </a:r>
            <a:r>
              <a:rPr lang="en-US" altLang="ja-JP" sz="2400" dirty="0" smtClean="0"/>
              <a:t>91</a:t>
            </a:r>
            <a:r>
              <a:rPr lang="ja-JP" altLang="en-US" sz="2400" dirty="0" smtClean="0"/>
              <a:t>回出てきている。</a:t>
            </a:r>
            <a:endParaRPr lang="en-US" altLang="ja-JP" sz="2400" dirty="0" smtClean="0"/>
          </a:p>
        </p:txBody>
      </p:sp>
    </p:spTree>
    <p:extLst>
      <p:ext uri="{BB962C8B-B14F-4D97-AF65-F5344CB8AC3E}">
        <p14:creationId xmlns:p14="http://schemas.microsoft.com/office/powerpoint/2010/main" val="23314533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対応バブル分析</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7960" y="1421724"/>
            <a:ext cx="5471160" cy="52960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9786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単語頻度推移</a:t>
            </a:r>
            <a:endParaRPr kumimoji="1" lang="ja-JP" altLang="en-US" dirty="0"/>
          </a:p>
        </p:txBody>
      </p:sp>
      <p:pic>
        <p:nvPicPr>
          <p:cNvPr id="4" name="コンテンツ プレースホルダー 3"/>
          <p:cNvPicPr>
            <a:picLocks noGrp="1"/>
          </p:cNvPicPr>
          <p:nvPr>
            <p:ph idx="1"/>
          </p:nvPr>
        </p:nvPicPr>
        <p:blipFill>
          <a:blip r:embed="rId2"/>
          <a:stretch>
            <a:fillRect/>
          </a:stretch>
        </p:blipFill>
        <p:spPr>
          <a:xfrm>
            <a:off x="640080" y="1310641"/>
            <a:ext cx="9248987" cy="5338515"/>
          </a:xfrm>
          <a:prstGeom prst="rect">
            <a:avLst/>
          </a:prstGeom>
        </p:spPr>
      </p:pic>
    </p:spTree>
    <p:extLst>
      <p:ext uri="{BB962C8B-B14F-4D97-AF65-F5344CB8AC3E}">
        <p14:creationId xmlns:p14="http://schemas.microsoft.com/office/powerpoint/2010/main" val="28807373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注目語情報</a:t>
            </a:r>
            <a:r>
              <a:rPr kumimoji="1" lang="en-US" altLang="ja-JP" dirty="0" smtClean="0"/>
              <a:t>――</a:t>
            </a:r>
            <a:r>
              <a:rPr kumimoji="1" lang="ja-JP" altLang="en-US" dirty="0" smtClean="0"/>
              <a:t>芸人</a:t>
            </a:r>
            <a:r>
              <a:rPr kumimoji="1" lang="en-US" altLang="ja-JP" dirty="0" smtClean="0"/>
              <a:t>――</a:t>
            </a:r>
            <a:endParaRPr kumimoji="1" lang="ja-JP" altLang="en-US" dirty="0"/>
          </a:p>
        </p:txBody>
      </p:sp>
      <p:pic>
        <p:nvPicPr>
          <p:cNvPr id="6" name="コンテンツ プレースホルダー 5"/>
          <p:cNvPicPr>
            <a:picLocks noGrp="1" noChangeAspect="1"/>
          </p:cNvPicPr>
          <p:nvPr>
            <p:ph idx="1"/>
          </p:nvPr>
        </p:nvPicPr>
        <p:blipFill>
          <a:blip r:embed="rId2"/>
          <a:stretch>
            <a:fillRect/>
          </a:stretch>
        </p:blipFill>
        <p:spPr>
          <a:xfrm>
            <a:off x="1068926" y="1801552"/>
            <a:ext cx="6980661" cy="4393080"/>
          </a:xfrm>
          <a:prstGeom prst="rect">
            <a:avLst/>
          </a:prstGeom>
        </p:spPr>
      </p:pic>
    </p:spTree>
    <p:extLst>
      <p:ext uri="{BB962C8B-B14F-4D97-AF65-F5344CB8AC3E}">
        <p14:creationId xmlns:p14="http://schemas.microsoft.com/office/powerpoint/2010/main" val="28377127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注目語情報</a:t>
            </a:r>
            <a:r>
              <a:rPr kumimoji="1" lang="en-US" altLang="ja-JP" dirty="0" smtClean="0"/>
              <a:t>――</a:t>
            </a:r>
            <a:r>
              <a:rPr kumimoji="1" lang="ja-JP" altLang="en-US" dirty="0" smtClean="0"/>
              <a:t>芸人</a:t>
            </a:r>
            <a:r>
              <a:rPr kumimoji="1" lang="en-US" altLang="ja-JP" dirty="0" smtClean="0"/>
              <a:t>――</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2400" dirty="0" smtClean="0"/>
              <a:t>芸人を注目後にして分析した結果、頻度として多い順にすると「芸人</a:t>
            </a:r>
            <a:r>
              <a:rPr kumimoji="1" lang="ja-JP" altLang="en-US" sz="2400" dirty="0" err="1" smtClean="0"/>
              <a:t>ー</a:t>
            </a:r>
            <a:r>
              <a:rPr kumimoji="1" lang="ja-JP" altLang="en-US" sz="2400" dirty="0" smtClean="0"/>
              <a:t>戻る」が</a:t>
            </a:r>
            <a:r>
              <a:rPr kumimoji="1" lang="en-US" altLang="ja-JP" sz="2400" dirty="0" smtClean="0"/>
              <a:t>7</a:t>
            </a:r>
            <a:r>
              <a:rPr kumimoji="1" lang="ja-JP" altLang="en-US" sz="2400" dirty="0" smtClean="0"/>
              <a:t>回。「芸人</a:t>
            </a:r>
            <a:r>
              <a:rPr kumimoji="1" lang="ja-JP" altLang="en-US" sz="2400" dirty="0" err="1" smtClean="0"/>
              <a:t>ー</a:t>
            </a:r>
            <a:r>
              <a:rPr kumimoji="1" lang="ja-JP" altLang="en-US" sz="2400" dirty="0" smtClean="0"/>
              <a:t>辞める」が</a:t>
            </a:r>
            <a:r>
              <a:rPr kumimoji="1" lang="en-US" altLang="ja-JP" sz="2400" dirty="0" smtClean="0"/>
              <a:t>3</a:t>
            </a:r>
            <a:r>
              <a:rPr kumimoji="1" lang="ja-JP" altLang="en-US" sz="2400" dirty="0" smtClean="0"/>
              <a:t>回、「芸人</a:t>
            </a:r>
            <a:r>
              <a:rPr kumimoji="1" lang="ja-JP" altLang="en-US" sz="2400" dirty="0" err="1" smtClean="0"/>
              <a:t>ー</a:t>
            </a:r>
            <a:r>
              <a:rPr kumimoji="1" lang="ja-JP" altLang="en-US" sz="2400" dirty="0" smtClean="0"/>
              <a:t>集まる」が</a:t>
            </a:r>
            <a:r>
              <a:rPr kumimoji="1" lang="en-US" altLang="ja-JP" sz="2400" dirty="0" smtClean="0"/>
              <a:t>3</a:t>
            </a:r>
            <a:r>
              <a:rPr kumimoji="1" lang="ja-JP" altLang="en-US" sz="2400" dirty="0" smtClean="0"/>
              <a:t>回、「芸人</a:t>
            </a:r>
            <a:r>
              <a:rPr kumimoji="1" lang="ja-JP" altLang="en-US" sz="2400" dirty="0" err="1" smtClean="0"/>
              <a:t>ー</a:t>
            </a:r>
            <a:r>
              <a:rPr kumimoji="1" lang="ja-JP" altLang="en-US" sz="2400" dirty="0" smtClean="0"/>
              <a:t>復帰＋したい」が</a:t>
            </a:r>
            <a:r>
              <a:rPr kumimoji="1" lang="en-US" altLang="ja-JP" sz="2400" dirty="0" smtClean="0"/>
              <a:t>3</a:t>
            </a:r>
            <a:r>
              <a:rPr kumimoji="1" lang="ja-JP" altLang="en-US" sz="2400" dirty="0" smtClean="0"/>
              <a:t>回の順であった。</a:t>
            </a:r>
            <a:endParaRPr kumimoji="1" lang="en-US" altLang="ja-JP" sz="2400" dirty="0" smtClean="0"/>
          </a:p>
        </p:txBody>
      </p:sp>
    </p:spTree>
    <p:extLst>
      <p:ext uri="{BB962C8B-B14F-4D97-AF65-F5344CB8AC3E}">
        <p14:creationId xmlns:p14="http://schemas.microsoft.com/office/powerpoint/2010/main" val="25687861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文章分類</a:t>
            </a:r>
            <a:endParaRPr kumimoji="1" lang="ja-JP" altLang="en-US" dirty="0"/>
          </a:p>
        </p:txBody>
      </p:sp>
      <p:pic>
        <p:nvPicPr>
          <p:cNvPr id="1027" name="Picture 3"/>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7444"/>
          <a:stretch/>
        </p:blipFill>
        <p:spPr bwMode="auto">
          <a:xfrm>
            <a:off x="72571" y="2171258"/>
            <a:ext cx="9124371" cy="39102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187087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文章分類</a:t>
            </a:r>
            <a:endParaRPr kumimoji="1" lang="ja-JP" altLang="en-US" dirty="0"/>
          </a:p>
        </p:txBody>
      </p:sp>
      <p:sp>
        <p:nvSpPr>
          <p:cNvPr id="3" name="コンテンツ プレースホルダー 2"/>
          <p:cNvSpPr>
            <a:spLocks noGrp="1"/>
          </p:cNvSpPr>
          <p:nvPr>
            <p:ph idx="1"/>
          </p:nvPr>
        </p:nvSpPr>
        <p:spPr>
          <a:xfrm>
            <a:off x="886265" y="1702191"/>
            <a:ext cx="8060787" cy="4220307"/>
          </a:xfrm>
        </p:spPr>
        <p:txBody>
          <a:bodyPr>
            <a:normAutofit/>
          </a:bodyPr>
          <a:lstStyle/>
          <a:p>
            <a:r>
              <a:rPr kumimoji="1" lang="ja-JP" altLang="en-US" sz="2400" dirty="0" smtClean="0"/>
              <a:t>本文を５つに分類した時に、</a:t>
            </a:r>
            <a:r>
              <a:rPr lang="ja-JP" altLang="en-US" sz="2400" dirty="0" smtClean="0"/>
              <a:t>「薬、人、自分」「薬、副作用、声、自分、最初、気持ち、加賀谷さん、一つ」「母さん、人、心配、自分、気」「舞台、顔、病気、声、人、松本ハウス、言葉、芸人、ネタ、スタッフさん、</a:t>
            </a:r>
            <a:r>
              <a:rPr lang="ja-JP" altLang="en-US" sz="2400" dirty="0"/>
              <a:t>お客</a:t>
            </a:r>
            <a:r>
              <a:rPr lang="ja-JP" altLang="en-US" sz="2400" dirty="0" smtClean="0"/>
              <a:t>さん、キックさん」「話、声、心、自分、姿、言葉、外、ドア」に分類できた。</a:t>
            </a:r>
            <a:endParaRPr lang="en-US" altLang="ja-JP" sz="2400" dirty="0" smtClean="0"/>
          </a:p>
        </p:txBody>
      </p:sp>
    </p:spTree>
    <p:extLst>
      <p:ext uri="{BB962C8B-B14F-4D97-AF65-F5344CB8AC3E}">
        <p14:creationId xmlns:p14="http://schemas.microsoft.com/office/powerpoint/2010/main" val="9959349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コンテンツ プレースホルダー 2"/>
          <p:cNvSpPr>
            <a:spLocks noGrp="1"/>
          </p:cNvSpPr>
          <p:nvPr>
            <p:ph idx="1"/>
          </p:nvPr>
        </p:nvSpPr>
        <p:spPr>
          <a:xfrm>
            <a:off x="1446663" y="1767385"/>
            <a:ext cx="7570727" cy="5799495"/>
          </a:xfrm>
        </p:spPr>
        <p:txBody>
          <a:bodyPr>
            <a:normAutofit/>
          </a:bodyPr>
          <a:lstStyle/>
          <a:p>
            <a:r>
              <a:rPr kumimoji="1" lang="ja-JP" altLang="en-US" sz="2800" dirty="0" smtClean="0"/>
              <a:t>対応バブル分析</a:t>
            </a:r>
            <a:endParaRPr lang="en-US" altLang="ja-JP" sz="2800" dirty="0"/>
          </a:p>
          <a:p>
            <a:pPr marL="0" indent="0">
              <a:buNone/>
            </a:pPr>
            <a:r>
              <a:rPr kumimoji="1" lang="en-US" altLang="ja-JP" sz="2400" dirty="0" smtClean="0"/>
              <a:t>1</a:t>
            </a:r>
            <a:r>
              <a:rPr kumimoji="1" lang="ja-JP" altLang="en-US" sz="2400" dirty="0" smtClean="0"/>
              <a:t>章には「母さん」「顔」という単語が多く出ている。いろんな人の「顔」を伺いながら中でも「母さん」の「顔」を伺いながら生きていた。</a:t>
            </a:r>
            <a:endParaRPr kumimoji="1" lang="en-US" altLang="ja-JP" sz="2400" dirty="0" smtClean="0"/>
          </a:p>
          <a:p>
            <a:pPr marL="0" indent="0">
              <a:buNone/>
            </a:pPr>
            <a:endParaRPr kumimoji="1" lang="en-US" altLang="ja-JP" sz="2400" dirty="0" smtClean="0"/>
          </a:p>
          <a:p>
            <a:pPr marL="0" indent="0">
              <a:buNone/>
            </a:pPr>
            <a:r>
              <a:rPr lang="en-US" altLang="ja-JP" sz="2400" dirty="0" smtClean="0"/>
              <a:t>2</a:t>
            </a:r>
            <a:r>
              <a:rPr lang="ja-JP" altLang="en-US" sz="2400" dirty="0" smtClean="0"/>
              <a:t>章では、「芸人」「薬」などが多く出ている。</a:t>
            </a:r>
            <a:r>
              <a:rPr lang="en-US" altLang="ja-JP" sz="2400" dirty="0" smtClean="0"/>
              <a:t>2</a:t>
            </a:r>
            <a:r>
              <a:rPr lang="ja-JP" altLang="en-US" sz="2400" dirty="0" smtClean="0"/>
              <a:t>章では、「芸人」になったことで「薬」の服用が多くなったり、不安定になっていったことが書かれていた。</a:t>
            </a:r>
            <a:endParaRPr lang="en-US" altLang="ja-JP" sz="2400" dirty="0" smtClean="0"/>
          </a:p>
        </p:txBody>
      </p:sp>
    </p:spTree>
    <p:extLst>
      <p:ext uri="{BB962C8B-B14F-4D97-AF65-F5344CB8AC3E}">
        <p14:creationId xmlns:p14="http://schemas.microsoft.com/office/powerpoint/2010/main" val="742533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統合失調症</a:t>
            </a:r>
            <a:endParaRPr kumimoji="1" lang="ja-JP" altLang="en-US" dirty="0"/>
          </a:p>
        </p:txBody>
      </p:sp>
      <p:sp>
        <p:nvSpPr>
          <p:cNvPr id="3" name="コンテンツ プレースホルダー 2"/>
          <p:cNvSpPr>
            <a:spLocks noGrp="1"/>
          </p:cNvSpPr>
          <p:nvPr>
            <p:ph idx="1"/>
          </p:nvPr>
        </p:nvSpPr>
        <p:spPr>
          <a:xfrm>
            <a:off x="856341" y="1523997"/>
            <a:ext cx="8069943" cy="5109031"/>
          </a:xfrm>
        </p:spPr>
        <p:txBody>
          <a:bodyPr>
            <a:noAutofit/>
          </a:bodyPr>
          <a:lstStyle/>
          <a:p>
            <a:r>
              <a:rPr kumimoji="1" lang="ja-JP" altLang="en-US" sz="2800" dirty="0" smtClean="0"/>
              <a:t>統合失調症の概要</a:t>
            </a:r>
            <a:endParaRPr kumimoji="1" lang="en-US" altLang="ja-JP" sz="2800" dirty="0" smtClean="0"/>
          </a:p>
          <a:p>
            <a:pPr marL="0" indent="0">
              <a:buNone/>
            </a:pPr>
            <a:r>
              <a:rPr kumimoji="1" lang="ja-JP" altLang="en-US" sz="2800" dirty="0" smtClean="0"/>
              <a:t>　</a:t>
            </a:r>
            <a:r>
              <a:rPr kumimoji="1" lang="ja-JP" altLang="en-US" sz="2400" dirty="0" smtClean="0"/>
              <a:t>統合失調</a:t>
            </a:r>
            <a:r>
              <a:rPr lang="ja-JP" altLang="en-US" sz="2400" dirty="0"/>
              <a:t>症</a:t>
            </a:r>
            <a:r>
              <a:rPr lang="ja-JP" altLang="en-US" sz="2400" dirty="0" smtClean="0"/>
              <a:t>は</a:t>
            </a:r>
            <a:r>
              <a:rPr lang="en-US" altLang="ja-JP" sz="2600" dirty="0" smtClean="0"/>
              <a:t>100</a:t>
            </a:r>
            <a:r>
              <a:rPr lang="ja-JP" altLang="en-US" sz="2600" dirty="0" smtClean="0"/>
              <a:t>人に</a:t>
            </a:r>
            <a:r>
              <a:rPr lang="en-US" altLang="ja-JP" sz="2600" dirty="0" smtClean="0"/>
              <a:t>1</a:t>
            </a:r>
            <a:r>
              <a:rPr lang="ja-JP" altLang="en-US" sz="2600" dirty="0" smtClean="0"/>
              <a:t>人弱</a:t>
            </a:r>
            <a:r>
              <a:rPr lang="ja-JP" altLang="en-US" sz="2400" dirty="0" smtClean="0"/>
              <a:t>がかかる頻度が高い病気で、幻覚・妄想といった症状が特徴的な病気である。それに伴い、人々と交流しながら家庭や社会で生活を営む機能が障害を受け、「感覚・思考・行動が病気のために歪んでいる」ことを自分で振り返ることが難しくなる。</a:t>
            </a:r>
            <a:endParaRPr lang="en-US" altLang="ja-JP" sz="2400" dirty="0" smtClean="0"/>
          </a:p>
          <a:p>
            <a:pPr marL="0" indent="0">
              <a:buNone/>
            </a:pPr>
            <a:r>
              <a:rPr lang="ja-JP" altLang="en-US" sz="2400" dirty="0"/>
              <a:t>　</a:t>
            </a:r>
            <a:r>
              <a:rPr lang="ja-JP" altLang="en-US" sz="2400" dirty="0" smtClean="0"/>
              <a:t>現在では、新しい薬の開発と心理</a:t>
            </a:r>
            <a:r>
              <a:rPr lang="ja-JP" altLang="en-US" sz="2400" dirty="0"/>
              <a:t>社会的</a:t>
            </a:r>
            <a:r>
              <a:rPr lang="ja-JP" altLang="en-US" sz="2400" dirty="0" smtClean="0"/>
              <a:t>なケアの進歩により、初発患者のほぼ半数は完全かつ長期的な回復を期待できるようになった。</a:t>
            </a:r>
            <a:endParaRPr lang="en-US" altLang="ja-JP" sz="2400" dirty="0" smtClean="0"/>
          </a:p>
        </p:txBody>
      </p:sp>
    </p:spTree>
    <p:extLst>
      <p:ext uri="{BB962C8B-B14F-4D97-AF65-F5344CB8AC3E}">
        <p14:creationId xmlns:p14="http://schemas.microsoft.com/office/powerpoint/2010/main" val="23654193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コンテンツ プレースホルダー 2"/>
          <p:cNvSpPr>
            <a:spLocks noGrp="1"/>
          </p:cNvSpPr>
          <p:nvPr>
            <p:ph idx="1"/>
          </p:nvPr>
        </p:nvSpPr>
        <p:spPr>
          <a:xfrm>
            <a:off x="955343" y="1371600"/>
            <a:ext cx="7579057" cy="4539622"/>
          </a:xfrm>
        </p:spPr>
        <p:txBody>
          <a:bodyPr>
            <a:normAutofit/>
          </a:bodyPr>
          <a:lstStyle/>
          <a:p>
            <a:r>
              <a:rPr kumimoji="1" lang="ja-JP" altLang="en-US" sz="2800" dirty="0" smtClean="0"/>
              <a:t>対応バブル分析</a:t>
            </a:r>
            <a:endParaRPr kumimoji="1" lang="en-US" altLang="ja-JP" sz="2800" dirty="0" smtClean="0"/>
          </a:p>
          <a:p>
            <a:pPr marL="0" indent="0">
              <a:buNone/>
            </a:pPr>
            <a:r>
              <a:rPr lang="ja-JP" altLang="en-US" dirty="0"/>
              <a:t>　</a:t>
            </a:r>
            <a:r>
              <a:rPr lang="en-US" altLang="ja-JP" sz="2400" dirty="0"/>
              <a:t>3</a:t>
            </a:r>
            <a:r>
              <a:rPr lang="ja-JP" altLang="en-US" sz="2400" dirty="0"/>
              <a:t>章では、「世界」「外」「部屋」などの単語が出ている。</a:t>
            </a:r>
            <a:r>
              <a:rPr lang="ja-JP" altLang="en-US" sz="2400" dirty="0" smtClean="0"/>
              <a:t>薬の不安定</a:t>
            </a:r>
            <a:r>
              <a:rPr lang="ja-JP" altLang="en-US" sz="2400" dirty="0"/>
              <a:t>な服用により、症状が悪化したため、病</a:t>
            </a:r>
            <a:r>
              <a:rPr lang="en-US" altLang="ja-JP" sz="2400" dirty="0"/>
              <a:t>	</a:t>
            </a:r>
            <a:r>
              <a:rPr lang="ja-JP" altLang="en-US" sz="2400" dirty="0"/>
              <a:t>院に入院する</a:t>
            </a:r>
            <a:r>
              <a:rPr lang="ja-JP" altLang="en-US" sz="2400" dirty="0" smtClean="0"/>
              <a:t>ことに</a:t>
            </a:r>
            <a:r>
              <a:rPr lang="ja-JP" altLang="en-US" sz="2400" dirty="0"/>
              <a:t>なったハウス加賀谷が、病院の「部屋」や「外」の「世界」</a:t>
            </a:r>
            <a:r>
              <a:rPr lang="ja-JP" altLang="en-US" sz="2400" dirty="0" smtClean="0"/>
              <a:t>に目</a:t>
            </a:r>
            <a:r>
              <a:rPr lang="ja-JP" altLang="en-US" sz="2400" dirty="0"/>
              <a:t>を向けていた。</a:t>
            </a:r>
            <a:endParaRPr lang="en-US" altLang="ja-JP" sz="2400" dirty="0"/>
          </a:p>
          <a:p>
            <a:pPr marL="0" indent="0">
              <a:buNone/>
            </a:pPr>
            <a:endParaRPr lang="en-US" altLang="ja-JP" sz="2400" dirty="0" smtClean="0"/>
          </a:p>
          <a:p>
            <a:pPr marL="0" indent="0">
              <a:buNone/>
            </a:pPr>
            <a:r>
              <a:rPr lang="ja-JP" altLang="en-US" sz="2400" dirty="0" smtClean="0"/>
              <a:t>　</a:t>
            </a:r>
            <a:r>
              <a:rPr lang="en-US" altLang="ja-JP" sz="2400" dirty="0" smtClean="0"/>
              <a:t>4</a:t>
            </a:r>
            <a:r>
              <a:rPr lang="ja-JP" altLang="en-US" sz="2400" dirty="0"/>
              <a:t>章では、「道」「友達」「気」という単語が出てきていた</a:t>
            </a:r>
            <a:r>
              <a:rPr lang="ja-JP" altLang="en-US" sz="2400" dirty="0" smtClean="0"/>
              <a:t>。退院</a:t>
            </a:r>
            <a:r>
              <a:rPr lang="ja-JP" altLang="en-US" sz="2400" dirty="0"/>
              <a:t>したハウス加賀谷がこれからの「道」を考え、相方の</a:t>
            </a:r>
            <a:r>
              <a:rPr lang="ja-JP" altLang="en-US" sz="2400" dirty="0" smtClean="0"/>
              <a:t>松本キック</a:t>
            </a:r>
            <a:r>
              <a:rPr lang="ja-JP" altLang="en-US" sz="2400" dirty="0"/>
              <a:t>と「気」を使いながら共通</a:t>
            </a:r>
            <a:r>
              <a:rPr lang="ja-JP" altLang="en-US" sz="2400" dirty="0" smtClean="0"/>
              <a:t>の「</a:t>
            </a:r>
            <a:r>
              <a:rPr lang="ja-JP" altLang="en-US" sz="2400" dirty="0"/>
              <a:t>友人」と合ったりし、</a:t>
            </a:r>
            <a:r>
              <a:rPr lang="ja-JP" altLang="en-US" sz="2400" dirty="0" smtClean="0"/>
              <a:t>芸人の</a:t>
            </a:r>
            <a:r>
              <a:rPr lang="ja-JP" altLang="en-US" sz="2400" dirty="0"/>
              <a:t>復活を</a:t>
            </a:r>
            <a:r>
              <a:rPr lang="ja-JP" altLang="en-US" sz="2400" dirty="0" smtClean="0"/>
              <a:t>目指していた。</a:t>
            </a:r>
            <a:endParaRPr lang="en-US" altLang="ja-JP" sz="2400" dirty="0"/>
          </a:p>
          <a:p>
            <a:pPr marL="0" indent="0">
              <a:buNone/>
            </a:pPr>
            <a:endParaRPr kumimoji="1" lang="ja-JP" altLang="en-US" sz="2400" dirty="0"/>
          </a:p>
        </p:txBody>
      </p:sp>
    </p:spTree>
    <p:extLst>
      <p:ext uri="{BB962C8B-B14F-4D97-AF65-F5344CB8AC3E}">
        <p14:creationId xmlns:p14="http://schemas.microsoft.com/office/powerpoint/2010/main" val="23695026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コンテンツ プレースホルダー 2"/>
          <p:cNvSpPr>
            <a:spLocks noGrp="1"/>
          </p:cNvSpPr>
          <p:nvPr>
            <p:ph idx="1"/>
          </p:nvPr>
        </p:nvSpPr>
        <p:spPr>
          <a:xfrm>
            <a:off x="970671" y="1603717"/>
            <a:ext cx="8173329" cy="4951828"/>
          </a:xfrm>
        </p:spPr>
        <p:txBody>
          <a:bodyPr>
            <a:noAutofit/>
          </a:bodyPr>
          <a:lstStyle/>
          <a:p>
            <a:r>
              <a:rPr lang="ja-JP" altLang="en-US" sz="2800" dirty="0" smtClean="0"/>
              <a:t>単語頻度分析</a:t>
            </a:r>
            <a:endParaRPr lang="en-US" altLang="ja-JP" sz="2800" dirty="0" smtClean="0"/>
          </a:p>
          <a:p>
            <a:pPr marL="0" indent="0">
              <a:buNone/>
            </a:pPr>
            <a:r>
              <a:rPr lang="ja-JP" altLang="en-US" sz="2400" dirty="0"/>
              <a:t>　</a:t>
            </a:r>
            <a:r>
              <a:rPr lang="ja-JP" altLang="en-US" sz="2400" dirty="0" smtClean="0"/>
              <a:t>全体的に～ないという表現が多く使われており、否定的であることが言える。しかし</a:t>
            </a:r>
            <a:r>
              <a:rPr lang="en-US" altLang="ja-JP" sz="2400" dirty="0" smtClean="0"/>
              <a:t>4</a:t>
            </a:r>
            <a:r>
              <a:rPr lang="ja-JP" altLang="en-US" sz="2400" dirty="0" smtClean="0"/>
              <a:t>章だけ、「戻る＋したい」の「戻りたい」と「復帰＋したい」の「復帰したい」という単語が多く出ている。その章は芸人に復帰していくという話だった</a:t>
            </a:r>
            <a:r>
              <a:rPr lang="en-US" altLang="ja-JP" sz="2400" dirty="0" smtClean="0"/>
              <a:t>	</a:t>
            </a:r>
            <a:r>
              <a:rPr lang="ja-JP" altLang="en-US" sz="2400" dirty="0" smtClean="0"/>
              <a:t>が、全体を通してその</a:t>
            </a:r>
            <a:r>
              <a:rPr lang="en-US" altLang="ja-JP" sz="2400" dirty="0" smtClean="0"/>
              <a:t>4</a:t>
            </a:r>
            <a:r>
              <a:rPr lang="ja-JP" altLang="en-US" sz="2400" dirty="0" smtClean="0"/>
              <a:t>章だけ～したいという要望の気持ちが</a:t>
            </a:r>
            <a:r>
              <a:rPr lang="ja-JP" altLang="en-US" sz="2400" dirty="0"/>
              <a:t>あったと</a:t>
            </a:r>
            <a:r>
              <a:rPr lang="ja-JP" altLang="en-US" sz="2400" dirty="0" smtClean="0"/>
              <a:t>いえる。</a:t>
            </a:r>
            <a:endParaRPr lang="en-US" altLang="ja-JP" sz="2400" dirty="0" smtClean="0"/>
          </a:p>
          <a:p>
            <a:r>
              <a:rPr lang="ja-JP" altLang="en-US" sz="2800" dirty="0" smtClean="0"/>
              <a:t>注目語</a:t>
            </a:r>
            <a:r>
              <a:rPr lang="ja-JP" altLang="en-US" sz="2800" dirty="0"/>
              <a:t>情報</a:t>
            </a:r>
            <a:endParaRPr lang="en-US" altLang="ja-JP" sz="2800" dirty="0"/>
          </a:p>
          <a:p>
            <a:pPr marL="0" indent="0">
              <a:buNone/>
            </a:pPr>
            <a:r>
              <a:rPr lang="ja-JP" altLang="en-US" sz="2400" dirty="0"/>
              <a:t>　</a:t>
            </a:r>
            <a:r>
              <a:rPr lang="ja-JP" altLang="en-US" sz="2400" dirty="0" smtClean="0"/>
              <a:t>上位</a:t>
            </a:r>
            <a:r>
              <a:rPr lang="ja-JP" altLang="en-US" sz="2400" dirty="0"/>
              <a:t>の方に「戻る」や「復帰＋したい」という芸人</a:t>
            </a:r>
            <a:r>
              <a:rPr lang="ja-JP" altLang="en-US" sz="2400" dirty="0" smtClean="0"/>
              <a:t>をやり直したい</a:t>
            </a:r>
            <a:r>
              <a:rPr lang="ja-JP" altLang="en-US" sz="2400" dirty="0"/>
              <a:t>という意味</a:t>
            </a:r>
            <a:r>
              <a:rPr lang="ja-JP" altLang="en-US" sz="2400" dirty="0" smtClean="0"/>
              <a:t>の言葉</a:t>
            </a:r>
            <a:r>
              <a:rPr lang="ja-JP" altLang="en-US" sz="2400" dirty="0"/>
              <a:t>の頻度が多くあり</a:t>
            </a:r>
            <a:r>
              <a:rPr lang="ja-JP" altLang="en-US" sz="2400" dirty="0" smtClean="0"/>
              <a:t>、ハウス</a:t>
            </a:r>
            <a:r>
              <a:rPr lang="ja-JP" altLang="en-US" sz="2400" dirty="0"/>
              <a:t>加賀谷がずっと芸人をやり直すことを考えて</a:t>
            </a:r>
            <a:r>
              <a:rPr lang="ja-JP" altLang="en-US" sz="2400" dirty="0" smtClean="0"/>
              <a:t>いたことが</a:t>
            </a:r>
            <a:r>
              <a:rPr lang="ja-JP" altLang="en-US" sz="2400" dirty="0"/>
              <a:t>わかる。</a:t>
            </a:r>
            <a:endParaRPr lang="en-US" altLang="ja-JP" sz="2400" dirty="0"/>
          </a:p>
          <a:p>
            <a:pPr marL="457200" lvl="1" indent="0">
              <a:buNone/>
            </a:pPr>
            <a:endParaRPr lang="en-US" altLang="ja-JP" sz="2000" dirty="0"/>
          </a:p>
        </p:txBody>
      </p:sp>
    </p:spTree>
    <p:extLst>
      <p:ext uri="{BB962C8B-B14F-4D97-AF65-F5344CB8AC3E}">
        <p14:creationId xmlns:p14="http://schemas.microsoft.com/office/powerpoint/2010/main" val="32137405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コンテンツ プレースホルダー 2"/>
          <p:cNvSpPr>
            <a:spLocks noGrp="1"/>
          </p:cNvSpPr>
          <p:nvPr>
            <p:ph idx="1"/>
          </p:nvPr>
        </p:nvSpPr>
        <p:spPr>
          <a:xfrm>
            <a:off x="829994" y="1294227"/>
            <a:ext cx="8314006" cy="5416062"/>
          </a:xfrm>
        </p:spPr>
        <p:txBody>
          <a:bodyPr>
            <a:noAutofit/>
          </a:bodyPr>
          <a:lstStyle/>
          <a:p>
            <a:r>
              <a:rPr lang="ja-JP" altLang="en-US" sz="2200" dirty="0"/>
              <a:t>先行研究との</a:t>
            </a:r>
            <a:r>
              <a:rPr lang="ja-JP" altLang="en-US" sz="2200" dirty="0" smtClean="0"/>
              <a:t>比較</a:t>
            </a:r>
            <a:endParaRPr lang="en-US" altLang="ja-JP" sz="2200" dirty="0" smtClean="0"/>
          </a:p>
          <a:p>
            <a:pPr marL="0" indent="0">
              <a:buNone/>
            </a:pPr>
            <a:r>
              <a:rPr lang="ja-JP" altLang="en-US" sz="2200" dirty="0" smtClean="0"/>
              <a:t>　比較する先行研究として斉藤（</a:t>
            </a:r>
            <a:r>
              <a:rPr lang="en-US" altLang="ja-JP" sz="2200" dirty="0" smtClean="0"/>
              <a:t>2013</a:t>
            </a:r>
            <a:r>
              <a:rPr lang="ja-JP" altLang="en-US" sz="2200" dirty="0" smtClean="0"/>
              <a:t>）では、「精神病を患う以前に</a:t>
            </a:r>
            <a:r>
              <a:rPr lang="en-US" altLang="ja-JP" sz="2200" dirty="0" smtClean="0"/>
              <a:t>1</a:t>
            </a:r>
            <a:r>
              <a:rPr lang="ja-JP" altLang="en-US" sz="2200" dirty="0" smtClean="0"/>
              <a:t>人を好んでいたナッシュが闘病生活を通して対人関係の大切さに気付いた」とある。今回の研究対象でも、対応バブル分析で</a:t>
            </a:r>
            <a:r>
              <a:rPr lang="en-US" altLang="ja-JP" sz="2200" dirty="0" smtClean="0"/>
              <a:t>4</a:t>
            </a:r>
            <a:r>
              <a:rPr lang="ja-JP" altLang="en-US" sz="2200" dirty="0" smtClean="0"/>
              <a:t>章に友達という単語が結果にでてきていることから、</a:t>
            </a:r>
            <a:r>
              <a:rPr lang="ja-JP" altLang="en-US" sz="2200" dirty="0"/>
              <a:t>同様</a:t>
            </a:r>
            <a:r>
              <a:rPr lang="ja-JP" altLang="en-US" sz="2200" dirty="0" smtClean="0"/>
              <a:t>に統合失調症の治療には、周りの人の協力が必要なのではないかということがわかった。</a:t>
            </a:r>
            <a:endParaRPr lang="en-US" altLang="ja-JP" sz="2200" dirty="0"/>
          </a:p>
          <a:p>
            <a:r>
              <a:rPr lang="ja-JP" altLang="en-US" sz="2200" dirty="0"/>
              <a:t>本研究の意義</a:t>
            </a:r>
            <a:endParaRPr lang="en-US" altLang="ja-JP" sz="2200" dirty="0"/>
          </a:p>
          <a:p>
            <a:pPr marL="0" indent="0">
              <a:buNone/>
            </a:pPr>
            <a:r>
              <a:rPr lang="en-US" altLang="ja-JP" sz="2200" dirty="0"/>
              <a:t>	</a:t>
            </a:r>
            <a:r>
              <a:rPr lang="ja-JP" altLang="en-US" sz="2200" dirty="0"/>
              <a:t>今回</a:t>
            </a:r>
            <a:r>
              <a:rPr lang="ja-JP" altLang="en-US" sz="2200" dirty="0" smtClean="0"/>
              <a:t>の研究の強みとしては人前に出る仕事に復帰することができた統合失調症患者の研究を行ったことで、社会的に仕事をすることができないと思われている統合失調症</a:t>
            </a:r>
            <a:r>
              <a:rPr lang="ja-JP" altLang="en-US" sz="2200" dirty="0"/>
              <a:t>患者</a:t>
            </a:r>
            <a:r>
              <a:rPr lang="ja-JP" altLang="en-US" sz="2200" dirty="0" smtClean="0"/>
              <a:t>でも治療をすることでまた仕事をできる可能性を「やりたい」という強い意志を持つことや、周りの人の理解や協力によって上げることができるのではないかという点だと思う。</a:t>
            </a:r>
            <a:endParaRPr lang="en-US" altLang="ja-JP" sz="2200" dirty="0"/>
          </a:p>
        </p:txBody>
      </p:sp>
    </p:spTree>
    <p:extLst>
      <p:ext uri="{BB962C8B-B14F-4D97-AF65-F5344CB8AC3E}">
        <p14:creationId xmlns:p14="http://schemas.microsoft.com/office/powerpoint/2010/main" val="369918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文献</a:t>
            </a:r>
            <a:endParaRPr kumimoji="1" lang="ja-JP" altLang="en-US" dirty="0"/>
          </a:p>
        </p:txBody>
      </p:sp>
      <p:sp>
        <p:nvSpPr>
          <p:cNvPr id="3" name="コンテンツ プレースホルダー 2"/>
          <p:cNvSpPr>
            <a:spLocks noGrp="1"/>
          </p:cNvSpPr>
          <p:nvPr>
            <p:ph idx="1"/>
          </p:nvPr>
        </p:nvSpPr>
        <p:spPr>
          <a:xfrm>
            <a:off x="409222" y="1485331"/>
            <a:ext cx="8806375" cy="4847230"/>
          </a:xfrm>
        </p:spPr>
        <p:txBody>
          <a:bodyPr>
            <a:normAutofit/>
          </a:bodyPr>
          <a:lstStyle/>
          <a:p>
            <a:r>
              <a:rPr lang="ja-JP" altLang="en-US" sz="2400" dirty="0"/>
              <a:t>ハウス加賀谷、松本</a:t>
            </a:r>
            <a:r>
              <a:rPr lang="ja-JP" altLang="en-US" sz="2400" dirty="0" smtClean="0"/>
              <a:t>キック（著）</a:t>
            </a:r>
            <a:endParaRPr lang="en-US" altLang="ja-JP" sz="2400" dirty="0" smtClean="0"/>
          </a:p>
          <a:p>
            <a:r>
              <a:rPr kumimoji="1" lang="ja-JP" altLang="en-US" sz="2400" dirty="0" smtClean="0"/>
              <a:t>「統合失調症がやってきた」</a:t>
            </a:r>
            <a:endParaRPr kumimoji="1" lang="en-US" altLang="ja-JP" sz="2400" dirty="0" smtClean="0"/>
          </a:p>
          <a:p>
            <a:r>
              <a:rPr kumimoji="1" lang="en-US" altLang="ja-JP" sz="2400" dirty="0" smtClean="0"/>
              <a:t>2013</a:t>
            </a:r>
            <a:r>
              <a:rPr kumimoji="1" lang="ja-JP" altLang="en-US" sz="2400" dirty="0" smtClean="0"/>
              <a:t>年</a:t>
            </a:r>
            <a:r>
              <a:rPr kumimoji="1" lang="en-US" altLang="ja-JP" sz="2400" dirty="0" smtClean="0"/>
              <a:t>8</a:t>
            </a:r>
            <a:r>
              <a:rPr kumimoji="1" lang="ja-JP" altLang="en-US" sz="2400" dirty="0" smtClean="0"/>
              <a:t>月</a:t>
            </a:r>
            <a:r>
              <a:rPr kumimoji="1" lang="en-US" altLang="ja-JP" sz="2400" dirty="0" smtClean="0"/>
              <a:t>10</a:t>
            </a:r>
            <a:r>
              <a:rPr kumimoji="1" lang="ja-JP" altLang="en-US" sz="2400" dirty="0" smtClean="0"/>
              <a:t>日出版</a:t>
            </a:r>
            <a:r>
              <a:rPr lang="en-US" altLang="ja-JP" sz="2400" dirty="0" smtClean="0"/>
              <a:t>/</a:t>
            </a:r>
            <a:r>
              <a:rPr kumimoji="1" lang="ja-JP" altLang="en-US" sz="2400" dirty="0" smtClean="0"/>
              <a:t>出版株式会社イースト・ブレス</a:t>
            </a:r>
            <a:endParaRPr kumimoji="1" lang="en-US" altLang="ja-JP" sz="2400" dirty="0" smtClean="0"/>
          </a:p>
          <a:p>
            <a:r>
              <a:rPr lang="ja-JP" altLang="en-US" sz="2400" dirty="0" smtClean="0"/>
              <a:t>厚生労働省</a:t>
            </a:r>
            <a:endParaRPr lang="en-US" altLang="ja-JP" sz="2400" dirty="0" smtClean="0"/>
          </a:p>
          <a:p>
            <a:r>
              <a:rPr lang="ja-JP" altLang="en-US" sz="2400" dirty="0" smtClean="0"/>
              <a:t>「知ることから始めようみんなのメンタルヘルス」</a:t>
            </a:r>
            <a:r>
              <a:rPr lang="en-US" altLang="ja-JP" sz="2000" dirty="0" smtClean="0">
                <a:hlinkClick r:id="rId2"/>
              </a:rPr>
              <a:t>http</a:t>
            </a:r>
            <a:r>
              <a:rPr lang="en-US" altLang="ja-JP" sz="2000" dirty="0">
                <a:hlinkClick r:id="rId2"/>
              </a:rPr>
              <a:t>://</a:t>
            </a:r>
            <a:r>
              <a:rPr lang="en-US" altLang="ja-JP" sz="2000" dirty="0" smtClean="0">
                <a:hlinkClick r:id="rId2"/>
              </a:rPr>
              <a:t>www.mhlw.go.jp/kokoro/speciality/detail_into.html</a:t>
            </a:r>
            <a:endParaRPr lang="en-US" altLang="ja-JP" sz="2000" dirty="0" smtClean="0"/>
          </a:p>
          <a:p>
            <a:r>
              <a:rPr kumimoji="1" lang="en-US" altLang="ja-JP" sz="2400" dirty="0" smtClean="0"/>
              <a:t>2013</a:t>
            </a:r>
            <a:r>
              <a:rPr lang="ja-JP" altLang="en-US" sz="2400" dirty="0"/>
              <a:t>年度学生研究奨励賞</a:t>
            </a:r>
            <a:r>
              <a:rPr lang="ja-JP" altLang="en-US" sz="2400" dirty="0" smtClean="0"/>
              <a:t>佳作　斉藤裕也</a:t>
            </a:r>
            <a:r>
              <a:rPr lang="ja-JP" altLang="en-US" sz="2400" dirty="0"/>
              <a:t>（著）</a:t>
            </a:r>
            <a:endParaRPr lang="en-US" altLang="ja-JP" sz="2400" dirty="0"/>
          </a:p>
          <a:p>
            <a:pPr marL="0" indent="0">
              <a:buNone/>
            </a:pPr>
            <a:r>
              <a:rPr kumimoji="1" lang="ja-JP" altLang="en-US" sz="2400" dirty="0" smtClean="0"/>
              <a:t>「ある数学者の精神病との戦い」</a:t>
            </a:r>
            <a:endParaRPr kumimoji="1" lang="en-US" altLang="ja-JP" sz="2400" dirty="0" smtClean="0"/>
          </a:p>
          <a:p>
            <a:pPr marL="0" indent="0">
              <a:buNone/>
            </a:pPr>
            <a:r>
              <a:rPr lang="en-US" altLang="ja-JP" sz="2000" dirty="0" smtClean="0"/>
              <a:t>http</a:t>
            </a:r>
            <a:r>
              <a:rPr lang="en-US" altLang="ja-JP" sz="2000" dirty="0"/>
              <a:t>://</a:t>
            </a:r>
            <a:r>
              <a:rPr lang="en-US" altLang="ja-JP" sz="2000" dirty="0" smtClean="0"/>
              <a:t>www.msi.co.jp/tmstudio/stu13contents/stu13_saito.pdf</a:t>
            </a:r>
            <a:endParaRPr kumimoji="1" lang="en-US" altLang="ja-JP" sz="2000" dirty="0" smtClean="0"/>
          </a:p>
        </p:txBody>
      </p:sp>
    </p:spTree>
    <p:extLst>
      <p:ext uri="{BB962C8B-B14F-4D97-AF65-F5344CB8AC3E}">
        <p14:creationId xmlns:p14="http://schemas.microsoft.com/office/powerpoint/2010/main" val="4113763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統合失調症</a:t>
            </a:r>
            <a:endParaRPr kumimoji="1" lang="ja-JP" altLang="en-US" dirty="0"/>
          </a:p>
        </p:txBody>
      </p:sp>
      <p:sp>
        <p:nvSpPr>
          <p:cNvPr id="3" name="コンテンツ プレースホルダー 2"/>
          <p:cNvSpPr>
            <a:spLocks noGrp="1"/>
          </p:cNvSpPr>
          <p:nvPr>
            <p:ph idx="1"/>
          </p:nvPr>
        </p:nvSpPr>
        <p:spPr>
          <a:xfrm>
            <a:off x="971136" y="1569027"/>
            <a:ext cx="8100291" cy="5143500"/>
          </a:xfrm>
        </p:spPr>
        <p:txBody>
          <a:bodyPr>
            <a:normAutofit/>
          </a:bodyPr>
          <a:lstStyle/>
          <a:p>
            <a:r>
              <a:rPr lang="ja-JP" altLang="en-US" sz="2800" dirty="0"/>
              <a:t>患者数</a:t>
            </a:r>
            <a:endParaRPr kumimoji="1" lang="en-US" altLang="ja-JP" sz="2800" dirty="0" smtClean="0"/>
          </a:p>
          <a:p>
            <a:pPr marL="0" indent="0">
              <a:buNone/>
            </a:pPr>
            <a:r>
              <a:rPr lang="ja-JP" altLang="en-US" sz="2800" dirty="0"/>
              <a:t>　</a:t>
            </a:r>
            <a:r>
              <a:rPr kumimoji="1" lang="ja-JP" altLang="en-US" sz="2400" dirty="0" smtClean="0"/>
              <a:t>厚生労働省の調査では、ある</a:t>
            </a:r>
            <a:r>
              <a:rPr kumimoji="1" lang="en-US" altLang="ja-JP" sz="2400" dirty="0" smtClean="0"/>
              <a:t>1</a:t>
            </a:r>
            <a:r>
              <a:rPr kumimoji="1" lang="ja-JP" altLang="en-US" sz="2400" dirty="0" smtClean="0"/>
              <a:t>日に統合失調症やそれに類する診断名で日本の医療機関を受診している患者数が</a:t>
            </a:r>
            <a:r>
              <a:rPr kumimoji="1" lang="en-US" altLang="ja-JP" sz="2400" dirty="0" smtClean="0"/>
              <a:t>25.3</a:t>
            </a:r>
            <a:r>
              <a:rPr kumimoji="1" lang="ja-JP" altLang="en-US" sz="2400" dirty="0" smtClean="0"/>
              <a:t>万人（入院</a:t>
            </a:r>
            <a:r>
              <a:rPr kumimoji="1" lang="en-US" altLang="ja-JP" sz="2400" dirty="0" smtClean="0"/>
              <a:t>18.7</a:t>
            </a:r>
            <a:r>
              <a:rPr kumimoji="1" lang="ja-JP" altLang="en-US" sz="2400" dirty="0" smtClean="0"/>
              <a:t>万人、外来</a:t>
            </a:r>
            <a:r>
              <a:rPr kumimoji="1" lang="en-US" altLang="ja-JP" sz="2400" dirty="0" smtClean="0"/>
              <a:t>6.6</a:t>
            </a:r>
            <a:r>
              <a:rPr kumimoji="1" lang="ja-JP" altLang="en-US" sz="2400" dirty="0" smtClean="0"/>
              <a:t>万人）でそこから推計すると</a:t>
            </a:r>
            <a:r>
              <a:rPr kumimoji="1" lang="en-US" altLang="ja-JP" sz="2400" dirty="0" smtClean="0"/>
              <a:t>79.5</a:t>
            </a:r>
            <a:r>
              <a:rPr kumimoji="1" lang="ja-JP" altLang="en-US" sz="2400" dirty="0" smtClean="0"/>
              <a:t>万人とされている。（</a:t>
            </a:r>
            <a:r>
              <a:rPr kumimoji="1" lang="en-US" altLang="ja-JP" sz="2400" dirty="0" smtClean="0"/>
              <a:t>2008</a:t>
            </a:r>
            <a:r>
              <a:rPr kumimoji="1" lang="ja-JP" altLang="en-US" sz="2400" dirty="0" smtClean="0"/>
              <a:t>年患者調査）</a:t>
            </a:r>
            <a:endParaRPr kumimoji="1" lang="en-US" altLang="ja-JP" sz="2800" dirty="0" smtClean="0"/>
          </a:p>
          <a:p>
            <a:endParaRPr lang="en-US" altLang="ja-JP" sz="1600" dirty="0"/>
          </a:p>
          <a:p>
            <a:r>
              <a:rPr kumimoji="1" lang="ja-JP" altLang="en-US" sz="2800" dirty="0" smtClean="0"/>
              <a:t>原因・発症の要因</a:t>
            </a:r>
            <a:endParaRPr kumimoji="1" lang="en-US" altLang="ja-JP" sz="2800" dirty="0" smtClean="0"/>
          </a:p>
          <a:p>
            <a:pPr marL="0" indent="0">
              <a:buNone/>
            </a:pPr>
            <a:r>
              <a:rPr lang="ja-JP" altLang="en-US" sz="2800" dirty="0" smtClean="0"/>
              <a:t>　</a:t>
            </a:r>
            <a:r>
              <a:rPr lang="ja-JP" altLang="en-US" sz="2400" dirty="0" smtClean="0"/>
              <a:t>環境の変化が発症の契機になることが多いが、きっかけであっても原因ではないと考えられている。</a:t>
            </a:r>
            <a:endParaRPr lang="en-US" altLang="ja-JP" sz="2400" dirty="0" smtClean="0"/>
          </a:p>
          <a:p>
            <a:pPr marL="0" indent="0">
              <a:buNone/>
            </a:pPr>
            <a:endParaRPr lang="en-US" altLang="ja-JP" dirty="0" smtClean="0"/>
          </a:p>
        </p:txBody>
      </p:sp>
    </p:spTree>
    <p:extLst>
      <p:ext uri="{BB962C8B-B14F-4D97-AF65-F5344CB8AC3E}">
        <p14:creationId xmlns:p14="http://schemas.microsoft.com/office/powerpoint/2010/main" val="275318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問題</a:t>
            </a:r>
            <a:endParaRPr kumimoji="1" lang="ja-JP" altLang="en-US" dirty="0"/>
          </a:p>
        </p:txBody>
      </p:sp>
      <p:sp>
        <p:nvSpPr>
          <p:cNvPr id="3" name="コンテンツ プレースホルダー 2"/>
          <p:cNvSpPr>
            <a:spLocks noGrp="1"/>
          </p:cNvSpPr>
          <p:nvPr>
            <p:ph idx="1"/>
          </p:nvPr>
        </p:nvSpPr>
        <p:spPr>
          <a:xfrm>
            <a:off x="1337481" y="2258705"/>
            <a:ext cx="7299278" cy="2647666"/>
          </a:xfrm>
        </p:spPr>
        <p:txBody>
          <a:bodyPr>
            <a:normAutofit/>
          </a:bodyPr>
          <a:lstStyle/>
          <a:p>
            <a:r>
              <a:rPr kumimoji="1" lang="ja-JP" altLang="en-US" sz="2400" dirty="0" smtClean="0"/>
              <a:t>現在、統合失調症は投薬治療やリハビリテーションなどで多くの場合、治る病気とされている</a:t>
            </a:r>
            <a:r>
              <a:rPr lang="ja-JP" altLang="en-US" sz="2400" dirty="0" smtClean="0"/>
              <a:t>。それでもまだ</a:t>
            </a:r>
            <a:r>
              <a:rPr kumimoji="1" lang="ja-JP" altLang="en-US" sz="2400" dirty="0" smtClean="0"/>
              <a:t>治るためには、周りの人の協力が必要不可欠だ。しかし統合失調症のことを知っている人は少ないが偏見を持っている人は少なくない。</a:t>
            </a:r>
            <a:endParaRPr kumimoji="1" lang="en-US" altLang="ja-JP" sz="2400" dirty="0" smtClean="0"/>
          </a:p>
          <a:p>
            <a:pPr marL="0" indent="0">
              <a:buNone/>
            </a:pPr>
            <a:endParaRPr kumimoji="1" lang="ja-JP" altLang="en-US" sz="2400" dirty="0"/>
          </a:p>
        </p:txBody>
      </p:sp>
    </p:spTree>
    <p:extLst>
      <p:ext uri="{BB962C8B-B14F-4D97-AF65-F5344CB8AC3E}">
        <p14:creationId xmlns:p14="http://schemas.microsoft.com/office/powerpoint/2010/main" val="3019866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目的</a:t>
            </a:r>
            <a:endParaRPr kumimoji="1" lang="ja-JP" altLang="en-US" dirty="0"/>
          </a:p>
        </p:txBody>
      </p:sp>
      <p:sp>
        <p:nvSpPr>
          <p:cNvPr id="3" name="コンテンツ プレースホルダー 2"/>
          <p:cNvSpPr>
            <a:spLocks noGrp="1"/>
          </p:cNvSpPr>
          <p:nvPr>
            <p:ph idx="1"/>
          </p:nvPr>
        </p:nvSpPr>
        <p:spPr>
          <a:xfrm>
            <a:off x="1406769" y="1688123"/>
            <a:ext cx="7484013" cy="4811151"/>
          </a:xfrm>
        </p:spPr>
        <p:txBody>
          <a:bodyPr>
            <a:noAutofit/>
          </a:bodyPr>
          <a:lstStyle/>
          <a:p>
            <a:pPr marL="0" indent="0">
              <a:buNone/>
            </a:pPr>
            <a:r>
              <a:rPr kumimoji="1" lang="ja-JP" altLang="en-US" sz="2400" dirty="0" smtClean="0"/>
              <a:t>本研究の対象の本の作者は芸人である。</a:t>
            </a:r>
            <a:endParaRPr kumimoji="1" lang="en-US" altLang="ja-JP" sz="2400" dirty="0" smtClean="0"/>
          </a:p>
          <a:p>
            <a:pPr marL="0" indent="0">
              <a:buNone/>
            </a:pPr>
            <a:r>
              <a:rPr lang="ja-JP" altLang="en-US" sz="2400" dirty="0"/>
              <a:t>統合</a:t>
            </a:r>
            <a:r>
              <a:rPr lang="ja-JP" altLang="en-US" sz="2400" dirty="0" smtClean="0"/>
              <a:t>失調症患者は、先ほど述べたように幻聴や幻覚などが出てくるもので、人の前に立つという事自体難しいものだといえる。</a:t>
            </a:r>
            <a:endParaRPr lang="en-US" altLang="ja-JP" sz="2400" dirty="0" smtClean="0"/>
          </a:p>
          <a:p>
            <a:pPr marL="0" indent="0">
              <a:buNone/>
            </a:pPr>
            <a:r>
              <a:rPr kumimoji="1" lang="ja-JP" altLang="en-US" sz="2400" dirty="0" smtClean="0"/>
              <a:t>しかしこの本の作者は、小学校の時点で発症していた統合失調症を抱えながら、芸人になり、悪化し活動休止するものの</a:t>
            </a:r>
            <a:r>
              <a:rPr kumimoji="1" lang="en-US" altLang="ja-JP" sz="2400" dirty="0" smtClean="0"/>
              <a:t>10</a:t>
            </a:r>
            <a:r>
              <a:rPr kumimoji="1" lang="ja-JP" altLang="en-US" sz="2400" dirty="0" smtClean="0"/>
              <a:t>年という年月を経てまた芸人に復帰した。</a:t>
            </a:r>
            <a:endParaRPr kumimoji="1" lang="en-US" altLang="ja-JP" sz="2400" dirty="0" smtClean="0"/>
          </a:p>
        </p:txBody>
      </p:sp>
    </p:spTree>
    <p:extLst>
      <p:ext uri="{BB962C8B-B14F-4D97-AF65-F5344CB8AC3E}">
        <p14:creationId xmlns:p14="http://schemas.microsoft.com/office/powerpoint/2010/main" val="4957907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目的</a:t>
            </a:r>
            <a:endParaRPr kumimoji="1" lang="ja-JP" altLang="en-US" dirty="0"/>
          </a:p>
        </p:txBody>
      </p:sp>
      <p:sp>
        <p:nvSpPr>
          <p:cNvPr id="3" name="コンテンツ プレースホルダー 2"/>
          <p:cNvSpPr>
            <a:spLocks noGrp="1"/>
          </p:cNvSpPr>
          <p:nvPr>
            <p:ph idx="1"/>
          </p:nvPr>
        </p:nvSpPr>
        <p:spPr>
          <a:xfrm>
            <a:off x="1386257" y="2670628"/>
            <a:ext cx="7707085" cy="1451429"/>
          </a:xfrm>
        </p:spPr>
        <p:txBody>
          <a:bodyPr/>
          <a:lstStyle/>
          <a:p>
            <a:r>
              <a:rPr kumimoji="1" lang="ja-JP" altLang="en-US" sz="2400" dirty="0" smtClean="0"/>
              <a:t>この本を量的に分析することで、筆者の感情の変化や、どのような闘病生活を送っていたのかということや、芸人という特殊な職業について研究する</a:t>
            </a:r>
            <a:r>
              <a:rPr kumimoji="1" lang="ja-JP" altLang="en-US" dirty="0" smtClean="0"/>
              <a:t>。</a:t>
            </a:r>
            <a:endParaRPr kumimoji="1" lang="ja-JP" altLang="en-US" dirty="0"/>
          </a:p>
        </p:txBody>
      </p:sp>
    </p:spTree>
    <p:extLst>
      <p:ext uri="{BB962C8B-B14F-4D97-AF65-F5344CB8AC3E}">
        <p14:creationId xmlns:p14="http://schemas.microsoft.com/office/powerpoint/2010/main" val="1304289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方法</a:t>
            </a:r>
            <a:endParaRPr kumimoji="1" lang="ja-JP" altLang="en-US" dirty="0"/>
          </a:p>
        </p:txBody>
      </p:sp>
      <p:sp>
        <p:nvSpPr>
          <p:cNvPr id="3" name="コンテンツ プレースホルダー 2"/>
          <p:cNvSpPr>
            <a:spLocks noGrp="1"/>
          </p:cNvSpPr>
          <p:nvPr>
            <p:ph idx="1"/>
          </p:nvPr>
        </p:nvSpPr>
        <p:spPr>
          <a:xfrm>
            <a:off x="450166" y="1730326"/>
            <a:ext cx="8693834" cy="4445391"/>
          </a:xfrm>
        </p:spPr>
        <p:txBody>
          <a:bodyPr>
            <a:normAutofit/>
          </a:bodyPr>
          <a:lstStyle/>
          <a:p>
            <a:pPr marL="0" indent="0">
              <a:buNone/>
            </a:pPr>
            <a:r>
              <a:rPr lang="ja-JP" altLang="en-US" sz="2400" dirty="0" smtClean="0"/>
              <a:t>「統合失調症がやってきた」松本キック、ハウス加賀谷　著</a:t>
            </a:r>
            <a:endParaRPr lang="en-US" altLang="ja-JP" sz="2400" dirty="0" smtClean="0"/>
          </a:p>
          <a:p>
            <a:pPr marL="0" indent="0">
              <a:buNone/>
            </a:pPr>
            <a:r>
              <a:rPr lang="ja-JP" altLang="en-US" sz="2400" dirty="0" smtClean="0"/>
              <a:t>を数理システムの</a:t>
            </a:r>
            <a:r>
              <a:rPr lang="en-US" altLang="ja-JP" sz="2400" i="1" dirty="0" smtClean="0"/>
              <a:t>Text Mining studio ver5.02</a:t>
            </a:r>
            <a:r>
              <a:rPr lang="ja-JP" altLang="en-US" sz="2400" dirty="0" smtClean="0"/>
              <a:t>を使用し、各分析を行った。</a:t>
            </a:r>
            <a:endParaRPr lang="en-US" altLang="ja-JP" sz="2400" dirty="0" smtClean="0"/>
          </a:p>
          <a:p>
            <a:pPr marL="0" indent="0">
              <a:buNone/>
            </a:pPr>
            <a:r>
              <a:rPr kumimoji="1" lang="ja-JP" altLang="en-US" sz="2400" dirty="0" smtClean="0"/>
              <a:t>分析内容は</a:t>
            </a:r>
            <a:r>
              <a:rPr kumimoji="1" lang="en-US" altLang="ja-JP" sz="2400" dirty="0" smtClean="0"/>
              <a:t>『</a:t>
            </a:r>
            <a:r>
              <a:rPr kumimoji="1" lang="ja-JP" altLang="en-US" sz="2400" dirty="0" smtClean="0"/>
              <a:t>全体の基礎情報</a:t>
            </a:r>
            <a:r>
              <a:rPr kumimoji="1" lang="en-US" altLang="ja-JP" sz="2400" dirty="0" smtClean="0"/>
              <a:t>』『</a:t>
            </a:r>
            <a:r>
              <a:rPr kumimoji="1" lang="ja-JP" altLang="en-US" sz="2400" dirty="0" smtClean="0"/>
              <a:t>単語頻度解析</a:t>
            </a:r>
            <a:r>
              <a:rPr kumimoji="1" lang="en-US" altLang="ja-JP" sz="2400" dirty="0" smtClean="0"/>
              <a:t>』『</a:t>
            </a:r>
            <a:r>
              <a:rPr kumimoji="1" lang="ja-JP" altLang="en-US" sz="2400" dirty="0" smtClean="0"/>
              <a:t>対応バブル分析</a:t>
            </a:r>
            <a:r>
              <a:rPr kumimoji="1" lang="en-US" altLang="ja-JP" sz="2400" dirty="0" smtClean="0"/>
              <a:t>』『</a:t>
            </a:r>
            <a:r>
              <a:rPr kumimoji="1" lang="ja-JP" altLang="en-US" sz="2400" dirty="0" smtClean="0"/>
              <a:t>単語頻度推移</a:t>
            </a:r>
            <a:r>
              <a:rPr kumimoji="1" lang="en-US" altLang="ja-JP" sz="2400" dirty="0" smtClean="0"/>
              <a:t>』『</a:t>
            </a:r>
            <a:r>
              <a:rPr kumimoji="1" lang="ja-JP" altLang="en-US" sz="2400" dirty="0" smtClean="0"/>
              <a:t>注目語情報</a:t>
            </a:r>
            <a:r>
              <a:rPr kumimoji="1" lang="en-US" altLang="ja-JP" sz="2400" dirty="0" smtClean="0"/>
              <a:t>』『</a:t>
            </a:r>
            <a:r>
              <a:rPr kumimoji="1" lang="ja-JP" altLang="en-US" sz="2400" dirty="0" smtClean="0"/>
              <a:t>文章分類</a:t>
            </a:r>
            <a:r>
              <a:rPr kumimoji="1" lang="en-US" altLang="ja-JP" sz="2400" dirty="0" smtClean="0"/>
              <a:t>』</a:t>
            </a:r>
            <a:r>
              <a:rPr kumimoji="1" lang="ja-JP" altLang="en-US" sz="2400" dirty="0" smtClean="0"/>
              <a:t>の</a:t>
            </a:r>
            <a:r>
              <a:rPr kumimoji="1" lang="en-US" altLang="ja-JP" sz="2400" dirty="0" smtClean="0"/>
              <a:t>6</a:t>
            </a:r>
            <a:r>
              <a:rPr kumimoji="1" lang="ja-JP" altLang="en-US" sz="2400" dirty="0" smtClean="0"/>
              <a:t>項目を行った。</a:t>
            </a:r>
            <a:endParaRPr kumimoji="1" lang="ja-JP" altLang="en-US" sz="2400" dirty="0"/>
          </a:p>
        </p:txBody>
      </p:sp>
      <p:pic>
        <p:nvPicPr>
          <p:cNvPr id="1026" name="Picture 2" descr="http://natalie.mu/media/owarai/DVD_CD_BOOK/extra/news_xlarge_matumotohausu_shoe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05517" y="3953021"/>
            <a:ext cx="1574202" cy="23170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47346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研究対象について</a:t>
            </a:r>
            <a:endParaRPr kumimoji="1" lang="ja-JP" altLang="en-US" dirty="0"/>
          </a:p>
        </p:txBody>
      </p:sp>
      <p:sp>
        <p:nvSpPr>
          <p:cNvPr id="3" name="コンテンツ プレースホルダー 2"/>
          <p:cNvSpPr>
            <a:spLocks noGrp="1"/>
          </p:cNvSpPr>
          <p:nvPr>
            <p:ph idx="1"/>
          </p:nvPr>
        </p:nvSpPr>
        <p:spPr>
          <a:xfrm>
            <a:off x="815926" y="1603717"/>
            <a:ext cx="8145193" cy="5036234"/>
          </a:xfrm>
        </p:spPr>
        <p:txBody>
          <a:bodyPr>
            <a:noAutofit/>
          </a:bodyPr>
          <a:lstStyle/>
          <a:p>
            <a:r>
              <a:rPr lang="ja-JP" altLang="en-US" sz="2400" dirty="0" smtClean="0"/>
              <a:t>松本ハウス</a:t>
            </a:r>
            <a:endParaRPr lang="en-US" altLang="ja-JP" sz="2400" dirty="0"/>
          </a:p>
          <a:p>
            <a:pPr marL="0" indent="0">
              <a:buNone/>
            </a:pPr>
            <a:r>
              <a:rPr kumimoji="1" lang="ja-JP" altLang="en-US" sz="2400" dirty="0" smtClean="0"/>
              <a:t>　ハウス加賀谷、松本キックの</a:t>
            </a:r>
            <a:r>
              <a:rPr kumimoji="1" lang="en-US" altLang="ja-JP" sz="2400" dirty="0" smtClean="0"/>
              <a:t>2</a:t>
            </a:r>
            <a:r>
              <a:rPr kumimoji="1" lang="ja-JP" altLang="en-US" sz="2400" dirty="0" smtClean="0"/>
              <a:t>人の芸人。</a:t>
            </a:r>
            <a:endParaRPr kumimoji="1" lang="en-US" altLang="ja-JP" sz="2400" dirty="0" smtClean="0"/>
          </a:p>
          <a:p>
            <a:pPr marL="0" indent="0">
              <a:buNone/>
            </a:pPr>
            <a:r>
              <a:rPr kumimoji="1" lang="en-US" altLang="ja-JP" sz="2400" dirty="0" smtClean="0"/>
              <a:t>1991</a:t>
            </a:r>
            <a:r>
              <a:rPr kumimoji="1" lang="ja-JP" altLang="en-US" sz="2400" dirty="0" smtClean="0"/>
              <a:t>年から芸人</a:t>
            </a:r>
            <a:r>
              <a:rPr lang="ja-JP" altLang="en-US" sz="2400" dirty="0" smtClean="0"/>
              <a:t>から「松本ハウス」として活動。</a:t>
            </a:r>
            <a:endParaRPr lang="en-US" altLang="ja-JP" sz="2400" dirty="0" smtClean="0"/>
          </a:p>
          <a:p>
            <a:pPr marL="0" indent="0">
              <a:buNone/>
            </a:pPr>
            <a:r>
              <a:rPr lang="ja-JP" altLang="en-US" sz="2400" dirty="0" smtClean="0"/>
              <a:t>いくつかのバラエティ番組で、レギュラーとなるも</a:t>
            </a:r>
            <a:r>
              <a:rPr lang="en-US" altLang="ja-JP" sz="2400" dirty="0" smtClean="0"/>
              <a:t>1999</a:t>
            </a:r>
            <a:r>
              <a:rPr lang="ja-JP" altLang="en-US" sz="2400" dirty="0" smtClean="0"/>
              <a:t>年に突然解散。</a:t>
            </a:r>
            <a:endParaRPr lang="en-US" altLang="ja-JP" sz="2400" dirty="0" smtClean="0"/>
          </a:p>
          <a:p>
            <a:pPr marL="0" indent="0">
              <a:buNone/>
            </a:pPr>
            <a:r>
              <a:rPr kumimoji="1" lang="en-US" altLang="ja-JP" sz="2400" dirty="0"/>
              <a:t>2009</a:t>
            </a:r>
            <a:r>
              <a:rPr kumimoji="1" lang="ja-JP" altLang="en-US" sz="2400" dirty="0"/>
              <a:t>年</a:t>
            </a:r>
            <a:r>
              <a:rPr kumimoji="1" lang="ja-JP" altLang="en-US" sz="2400" dirty="0" smtClean="0"/>
              <a:t>にコンビ復活。</a:t>
            </a:r>
            <a:endParaRPr kumimoji="1" lang="en-US" altLang="ja-JP" sz="2400" dirty="0" smtClean="0"/>
          </a:p>
          <a:p>
            <a:pPr marL="0" indent="0">
              <a:buNone/>
            </a:pPr>
            <a:r>
              <a:rPr kumimoji="1" lang="ja-JP" altLang="en-US" sz="2400" dirty="0" smtClean="0"/>
              <a:t>現在は、統合失調症の理解を深めるために、講演会を行ったり、統合失調症を題材にしたコントや漫才を行っている。</a:t>
            </a:r>
            <a:endParaRPr kumimoji="1" lang="en-US" altLang="ja-JP" sz="2400" dirty="0" smtClean="0"/>
          </a:p>
          <a:p>
            <a:pPr marL="0" indent="0">
              <a:buNone/>
            </a:pPr>
            <a:endParaRPr kumimoji="1" lang="ja-JP" altLang="en-US" sz="2400" dirty="0"/>
          </a:p>
        </p:txBody>
      </p:sp>
      <p:pic>
        <p:nvPicPr>
          <p:cNvPr id="2050" name="Picture 2" descr="http://matogrosso.jp/body/body_yattekita_mhous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22507" y="438931"/>
            <a:ext cx="2019300" cy="2019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7245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研究対象について</a:t>
            </a:r>
            <a:endParaRPr kumimoji="1" lang="ja-JP" altLang="en-US" dirty="0"/>
          </a:p>
        </p:txBody>
      </p:sp>
      <p:sp>
        <p:nvSpPr>
          <p:cNvPr id="3" name="コンテンツ プレースホルダー 2"/>
          <p:cNvSpPr>
            <a:spLocks noGrp="1"/>
          </p:cNvSpPr>
          <p:nvPr>
            <p:ph idx="1"/>
          </p:nvPr>
        </p:nvSpPr>
        <p:spPr>
          <a:xfrm>
            <a:off x="1161141" y="1814285"/>
            <a:ext cx="7678058" cy="4455886"/>
          </a:xfrm>
        </p:spPr>
        <p:txBody>
          <a:bodyPr>
            <a:noAutofit/>
          </a:bodyPr>
          <a:lstStyle/>
          <a:p>
            <a:r>
              <a:rPr kumimoji="1" lang="ja-JP" altLang="en-US" sz="2800" dirty="0" smtClean="0"/>
              <a:t>内容</a:t>
            </a:r>
            <a:endParaRPr kumimoji="1" lang="en-US" altLang="ja-JP" sz="2800" dirty="0" smtClean="0"/>
          </a:p>
          <a:p>
            <a:pPr marL="0" indent="0">
              <a:buNone/>
            </a:pPr>
            <a:r>
              <a:rPr lang="ja-JP" altLang="en-US" sz="2400" dirty="0" smtClean="0"/>
              <a:t>　全体で</a:t>
            </a:r>
            <a:r>
              <a:rPr lang="en-US" altLang="ja-JP" sz="2400" dirty="0" smtClean="0"/>
              <a:t>4</a:t>
            </a:r>
            <a:r>
              <a:rPr lang="ja-JP" altLang="en-US" sz="2400" dirty="0" smtClean="0"/>
              <a:t>章構成で序章、あとがきという構成になっている。</a:t>
            </a:r>
            <a:r>
              <a:rPr lang="en-US" altLang="ja-JP" sz="2400" dirty="0" smtClean="0"/>
              <a:t>1</a:t>
            </a:r>
            <a:r>
              <a:rPr lang="ja-JP" altLang="en-US" sz="2400" dirty="0" smtClean="0"/>
              <a:t>章では、ハウス加賀谷が統合失調症が発症するまでについて書かれており、</a:t>
            </a:r>
            <a:r>
              <a:rPr lang="en-US" altLang="ja-JP" sz="2400" dirty="0" smtClean="0"/>
              <a:t>2</a:t>
            </a:r>
            <a:r>
              <a:rPr lang="ja-JP" altLang="en-US" sz="2400" dirty="0" smtClean="0"/>
              <a:t>章では、二人が松本ハウスを結成しハウス加賀谷が統合失調症を悪化させ、コンビを解消するところについて書かれている。</a:t>
            </a:r>
            <a:endParaRPr lang="en-US" altLang="ja-JP" sz="2400" dirty="0" smtClean="0"/>
          </a:p>
          <a:p>
            <a:pPr marL="0" indent="0">
              <a:buNone/>
            </a:pPr>
            <a:r>
              <a:rPr lang="ja-JP" altLang="en-US" sz="2400" dirty="0"/>
              <a:t>　</a:t>
            </a:r>
            <a:r>
              <a:rPr lang="en-US" altLang="ja-JP" sz="2400" dirty="0" smtClean="0"/>
              <a:t>3</a:t>
            </a:r>
            <a:r>
              <a:rPr lang="ja-JP" altLang="en-US" sz="2400" dirty="0" smtClean="0"/>
              <a:t>章では、ハウス加賀谷が、入院した病院でのことが書かれていて、</a:t>
            </a:r>
            <a:r>
              <a:rPr lang="en-US" altLang="ja-JP" sz="2400" dirty="0" smtClean="0"/>
              <a:t>4</a:t>
            </a:r>
            <a:r>
              <a:rPr lang="ja-JP" altLang="en-US" sz="2400" dirty="0" smtClean="0"/>
              <a:t>章では、退院したハウス加賀谷がコンビ復活に向け行動し始め、復活するということが書かれている。</a:t>
            </a:r>
            <a:endParaRPr lang="en-US" altLang="ja-JP" sz="2400" dirty="0" smtClean="0"/>
          </a:p>
        </p:txBody>
      </p:sp>
    </p:spTree>
    <p:extLst>
      <p:ext uri="{BB962C8B-B14F-4D97-AF65-F5344CB8AC3E}">
        <p14:creationId xmlns:p14="http://schemas.microsoft.com/office/powerpoint/2010/main" val="3066762921"/>
      </p:ext>
    </p:extLst>
  </p:cSld>
  <p:clrMapOvr>
    <a:masterClrMapping/>
  </p:clrMapOvr>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690</TotalTime>
  <Words>663</Words>
  <Application>Microsoft Office PowerPoint</Application>
  <PresentationFormat>画面に合わせる (4:3)</PresentationFormat>
  <Paragraphs>87</Paragraphs>
  <Slides>23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23</vt:i4>
      </vt:variant>
    </vt:vector>
  </HeadingPairs>
  <TitlesOfParts>
    <vt:vector size="28" baseType="lpstr">
      <vt:lpstr>メイリオ</vt:lpstr>
      <vt:lpstr>Arial</vt:lpstr>
      <vt:lpstr>Century Gothic</vt:lpstr>
      <vt:lpstr>Wingdings 3</vt:lpstr>
      <vt:lpstr>ウィスプ</vt:lpstr>
      <vt:lpstr>    「統合失調症がやってきた」 ――芸人の闘病記分析―― </vt:lpstr>
      <vt:lpstr>統合失調症</vt:lpstr>
      <vt:lpstr>統合失調症</vt:lpstr>
      <vt:lpstr>問題</vt:lpstr>
      <vt:lpstr>目的</vt:lpstr>
      <vt:lpstr>目的</vt:lpstr>
      <vt:lpstr>方法</vt:lpstr>
      <vt:lpstr>研究対象について</vt:lpstr>
      <vt:lpstr>研究対象について</vt:lpstr>
      <vt:lpstr>全体の基礎情報</vt:lpstr>
      <vt:lpstr>単語頻度解析</vt:lpstr>
      <vt:lpstr>単語頻度分析</vt:lpstr>
      <vt:lpstr>対応バブル分析</vt:lpstr>
      <vt:lpstr>単語頻度推移</vt:lpstr>
      <vt:lpstr>注目語情報――芸人――</vt:lpstr>
      <vt:lpstr>注目語情報――芸人――</vt:lpstr>
      <vt:lpstr>文章分類</vt:lpstr>
      <vt:lpstr>文章分類</vt:lpstr>
      <vt:lpstr>考察</vt:lpstr>
      <vt:lpstr>考察</vt:lpstr>
      <vt:lpstr>考察</vt:lpstr>
      <vt:lpstr>考察</vt:lpstr>
      <vt:lpstr>文献</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「統合失調症がやってきた」 ――芸人の闘病記分析――</dc:title>
  <dc:creator>P-Gakka</dc:creator>
  <cp:lastModifiedBy>TAKEHIKO ITO</cp:lastModifiedBy>
  <cp:revision>48</cp:revision>
  <dcterms:created xsi:type="dcterms:W3CDTF">2014-10-22T00:14:20Z</dcterms:created>
  <dcterms:modified xsi:type="dcterms:W3CDTF">2014-10-30T23:08:27Z</dcterms:modified>
</cp:coreProperties>
</file>